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1" autoAdjust="0"/>
    <p:restoredTop sz="96242" autoAdjust="0"/>
  </p:normalViewPr>
  <p:slideViewPr>
    <p:cSldViewPr snapToGrid="0">
      <p:cViewPr varScale="1">
        <p:scale>
          <a:sx n="75" d="100"/>
          <a:sy n="75" d="100"/>
        </p:scale>
        <p:origin x="312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0BBFE-EB99-4275-9CD4-4F43DBC0EC60}" type="datetimeFigureOut">
              <a:rPr kumimoji="1" lang="ja-JP" altLang="en-US" smtClean="0"/>
              <a:t>2022/12/13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3463D-2664-4492-9377-D530FFE0E5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7295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0BBFE-EB99-4275-9CD4-4F43DBC0EC60}" type="datetimeFigureOut">
              <a:rPr kumimoji="1" lang="ja-JP" altLang="en-US" smtClean="0"/>
              <a:t>2022/12/13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3463D-2664-4492-9377-D530FFE0E5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0930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0BBFE-EB99-4275-9CD4-4F43DBC0EC60}" type="datetimeFigureOut">
              <a:rPr kumimoji="1" lang="ja-JP" altLang="en-US" smtClean="0"/>
              <a:t>2022/12/13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3463D-2664-4492-9377-D530FFE0E5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3746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0BBFE-EB99-4275-9CD4-4F43DBC0EC60}" type="datetimeFigureOut">
              <a:rPr kumimoji="1" lang="ja-JP" altLang="en-US" smtClean="0"/>
              <a:t>2022/12/13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3463D-2664-4492-9377-D530FFE0E5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8375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0BBFE-EB99-4275-9CD4-4F43DBC0EC60}" type="datetimeFigureOut">
              <a:rPr kumimoji="1" lang="ja-JP" altLang="en-US" smtClean="0"/>
              <a:t>2022/12/13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3463D-2664-4492-9377-D530FFE0E5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0150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0BBFE-EB99-4275-9CD4-4F43DBC0EC60}" type="datetimeFigureOut">
              <a:rPr kumimoji="1" lang="ja-JP" altLang="en-US" smtClean="0"/>
              <a:t>2022/12/13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3463D-2664-4492-9377-D530FFE0E5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5722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0BBFE-EB99-4275-9CD4-4F43DBC0EC60}" type="datetimeFigureOut">
              <a:rPr kumimoji="1" lang="ja-JP" altLang="en-US" smtClean="0"/>
              <a:t>2022/12/13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3463D-2664-4492-9377-D530FFE0E5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39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0BBFE-EB99-4275-9CD4-4F43DBC0EC60}" type="datetimeFigureOut">
              <a:rPr kumimoji="1" lang="ja-JP" altLang="en-US" smtClean="0"/>
              <a:t>2022/12/13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3463D-2664-4492-9377-D530FFE0E5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5116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0BBFE-EB99-4275-9CD4-4F43DBC0EC60}" type="datetimeFigureOut">
              <a:rPr kumimoji="1" lang="ja-JP" altLang="en-US" smtClean="0"/>
              <a:t>2022/12/13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3463D-2664-4492-9377-D530FFE0E5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6863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0BBFE-EB99-4275-9CD4-4F43DBC0EC60}" type="datetimeFigureOut">
              <a:rPr kumimoji="1" lang="ja-JP" altLang="en-US" smtClean="0"/>
              <a:t>2022/12/13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3463D-2664-4492-9377-D530FFE0E5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5351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0BBFE-EB99-4275-9CD4-4F43DBC0EC60}" type="datetimeFigureOut">
              <a:rPr kumimoji="1" lang="ja-JP" altLang="en-US" smtClean="0"/>
              <a:t>2022/12/13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3463D-2664-4492-9377-D530FFE0E5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2372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0BBFE-EB99-4275-9CD4-4F43DBC0EC60}" type="datetimeFigureOut">
              <a:rPr kumimoji="1" lang="ja-JP" altLang="en-US" smtClean="0"/>
              <a:t>2022/12/13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93463D-2664-4492-9377-D530FFE0E5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300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37CB9F-49D7-1A9E-AE37-44B012D8E7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4702" y="2131250"/>
            <a:ext cx="6219226" cy="6404219"/>
          </a:xfrm>
        </p:spPr>
        <p:txBody>
          <a:bodyPr>
            <a:noAutofit/>
          </a:bodyPr>
          <a:lstStyle/>
          <a:p>
            <a:pPr indent="330200" algn="l"/>
            <a:r>
              <a:rPr lang="ja-JP" altLang="en-US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自分の意志で自分の財産を分配して</a:t>
            </a:r>
            <a:br>
              <a:rPr lang="en-US" altLang="ja-JP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</a:br>
            <a:r>
              <a:rPr lang="en-US" altLang="ja-JP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  </a:t>
            </a:r>
            <a:r>
              <a:rPr lang="ja-JP" altLang="en-US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おくこと（生前贈与）により、多くの</a:t>
            </a:r>
            <a:br>
              <a:rPr lang="en-US" altLang="ja-JP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</a:br>
            <a:r>
              <a:rPr lang="en-US" altLang="ja-JP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  </a:t>
            </a:r>
            <a:r>
              <a:rPr lang="ja-JP" altLang="en-US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問題を解決することができます。</a:t>
            </a:r>
            <a:br>
              <a:rPr lang="en-US" altLang="ja-JP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</a:br>
            <a:br>
              <a:rPr lang="ja-JP" altLang="ja-JP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</a:br>
            <a:r>
              <a:rPr lang="en-US" altLang="ja-JP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1)</a:t>
            </a:r>
            <a:r>
              <a:rPr lang="ja-JP" altLang="en-US" sz="2400" kern="100" dirty="0"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 </a:t>
            </a:r>
            <a:r>
              <a:rPr lang="ja-JP" altLang="en-US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相続税の軽減</a:t>
            </a:r>
            <a:br>
              <a:rPr lang="ja-JP" altLang="en-US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</a:br>
            <a:r>
              <a:rPr lang="ja-JP" altLang="en-US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　 相続税が課税される場合には、生前</a:t>
            </a:r>
            <a:br>
              <a:rPr lang="en-US" altLang="ja-JP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</a:br>
            <a:r>
              <a:rPr lang="en-US" altLang="ja-JP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   </a:t>
            </a:r>
            <a:r>
              <a:rPr lang="ja-JP" altLang="en-US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贈与により税額の軽減を図ることが</a:t>
            </a:r>
            <a:br>
              <a:rPr lang="en-US" altLang="ja-JP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</a:br>
            <a:r>
              <a:rPr lang="en-US" altLang="ja-JP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   </a:t>
            </a:r>
            <a:r>
              <a:rPr lang="ja-JP" altLang="en-US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できます。</a:t>
            </a:r>
            <a:br>
              <a:rPr lang="ja-JP" altLang="en-US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</a:br>
            <a:br>
              <a:rPr lang="ja-JP" altLang="ja-JP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</a:br>
            <a:r>
              <a:rPr lang="en-US" altLang="ja-JP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2) </a:t>
            </a:r>
            <a:r>
              <a:rPr lang="ja-JP" altLang="en-US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遺産分割問題の解消</a:t>
            </a:r>
            <a:br>
              <a:rPr lang="ja-JP" altLang="en-US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</a:br>
            <a:r>
              <a:rPr lang="ja-JP" altLang="en-US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   相続による遺産分割には生前に贈与</a:t>
            </a:r>
            <a:br>
              <a:rPr lang="en-US" altLang="ja-JP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</a:br>
            <a:r>
              <a:rPr lang="en-US" altLang="ja-JP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   </a:t>
            </a:r>
            <a:r>
              <a:rPr lang="ja-JP" altLang="en-US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された財産は対象となりませんから、</a:t>
            </a:r>
            <a:br>
              <a:rPr lang="en-US" altLang="ja-JP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</a:br>
            <a:r>
              <a:rPr lang="en-US" altLang="ja-JP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   </a:t>
            </a:r>
            <a:r>
              <a:rPr lang="ja-JP" altLang="en-US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分割で悩むことがありません。</a:t>
            </a:r>
            <a:br>
              <a:rPr lang="ja-JP" altLang="en-US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</a:br>
            <a:br>
              <a:rPr lang="en-US" altLang="ja-JP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</a:br>
            <a:r>
              <a:rPr lang="en-US" altLang="ja-JP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3) </a:t>
            </a:r>
            <a:r>
              <a:rPr lang="ja-JP" altLang="en-US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贈与は時期と相手が自由に選べる</a:t>
            </a:r>
            <a:br>
              <a:rPr lang="ja-JP" altLang="en-US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</a:br>
            <a:r>
              <a:rPr lang="ja-JP" altLang="en-US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   </a:t>
            </a:r>
            <a:r>
              <a:rPr lang="en-US" altLang="ja-JP" sz="2400" kern="100" dirty="0"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｢</a:t>
            </a:r>
            <a:r>
              <a:rPr lang="ja-JP" altLang="en-US" sz="2400" kern="100" dirty="0"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いつ</a:t>
            </a:r>
            <a:r>
              <a:rPr lang="en-US" altLang="ja-JP" sz="2400" kern="100" dirty="0"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｣｢</a:t>
            </a:r>
            <a:r>
              <a:rPr lang="ja-JP" altLang="en-US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誰に</a:t>
            </a:r>
            <a:r>
              <a:rPr lang="en-US" altLang="ja-JP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｣</a:t>
            </a:r>
            <a:r>
              <a:rPr lang="ja-JP" altLang="en-US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を自由に選べるので、</a:t>
            </a:r>
            <a:br>
              <a:rPr lang="en-US" altLang="ja-JP" sz="2400" kern="100" dirty="0"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</a:br>
            <a:r>
              <a:rPr lang="en-US" altLang="ja-JP" sz="2400" kern="100" dirty="0"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   </a:t>
            </a:r>
            <a:r>
              <a:rPr lang="ja-JP" altLang="en-US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相続のように思わぬ結果になること</a:t>
            </a:r>
            <a:br>
              <a:rPr lang="en-US" altLang="ja-JP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</a:br>
            <a:r>
              <a:rPr lang="en-US" altLang="ja-JP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   </a:t>
            </a:r>
            <a:r>
              <a:rPr lang="ja-JP" altLang="en-US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がありません。</a:t>
            </a:r>
            <a:br>
              <a:rPr lang="ja-JP" altLang="en-US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</a:br>
            <a:br>
              <a:rPr lang="ja-JP" altLang="ja-JP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</a:br>
            <a:r>
              <a:rPr lang="ja-JP" altLang="ja-JP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※ウラ面に注意事項などの記載</a:t>
            </a:r>
            <a:r>
              <a:rPr lang="ja-JP" altLang="en-US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があります</a:t>
            </a:r>
            <a:r>
              <a:rPr lang="ja-JP" altLang="ja-JP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。</a:t>
            </a:r>
            <a:br>
              <a:rPr lang="en-US" altLang="ja-JP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</a:br>
            <a:br>
              <a:rPr lang="ja-JP" altLang="ja-JP" sz="24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</a:br>
            <a:endParaRPr kumimoji="1" lang="ja-JP" altLang="en-US" sz="2400" dirty="0">
              <a:latin typeface="富士ポップ" panose="040F0709000000000000" pitchFamily="49" charset="-128"/>
              <a:ea typeface="富士ポップ" panose="040F0709000000000000" pitchFamily="49" charset="-128"/>
            </a:endParaRPr>
          </a:p>
        </p:txBody>
      </p:sp>
      <p:pic>
        <p:nvPicPr>
          <p:cNvPr id="10" name="Picture 6">
            <a:extLst>
              <a:ext uri="{FF2B5EF4-FFF2-40B4-BE49-F238E27FC236}">
                <a16:creationId xmlns:a16="http://schemas.microsoft.com/office/drawing/2014/main" id="{0E65EBBA-B5DD-51D0-8144-1CBCA81348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41" t="47660" r="2824" b="47286"/>
          <a:stretch/>
        </p:blipFill>
        <p:spPr bwMode="auto">
          <a:xfrm flipV="1">
            <a:off x="-493988" y="-54486"/>
            <a:ext cx="7588469" cy="338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20B1C2E8-D7DD-3232-13EA-2B9C22F905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41" t="47660" r="2824" b="47286"/>
          <a:stretch/>
        </p:blipFill>
        <p:spPr bwMode="auto">
          <a:xfrm rot="16200000" flipV="1">
            <a:off x="-5317416" y="5155998"/>
            <a:ext cx="10968457" cy="354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14BAA2EF-C074-BA1E-9DBB-7F870920C8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41" t="47660" r="2824" b="47286"/>
          <a:stretch/>
        </p:blipFill>
        <p:spPr bwMode="auto">
          <a:xfrm rot="16200000" flipV="1">
            <a:off x="1276281" y="5049825"/>
            <a:ext cx="10968457" cy="354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>
            <a:extLst>
              <a:ext uri="{FF2B5EF4-FFF2-40B4-BE49-F238E27FC236}">
                <a16:creationId xmlns:a16="http://schemas.microsoft.com/office/drawing/2014/main" id="{D0DA31C1-2BC0-EE52-162E-8ADEF44891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41" t="47660" r="2824" b="47286"/>
          <a:stretch/>
        </p:blipFill>
        <p:spPr bwMode="auto">
          <a:xfrm flipV="1">
            <a:off x="-493988" y="9645387"/>
            <a:ext cx="7588469" cy="383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87B567-E079-7049-0EB2-BC93483699A5}"/>
              </a:ext>
            </a:extLst>
          </p:cNvPr>
          <p:cNvSpPr txBox="1"/>
          <p:nvPr/>
        </p:nvSpPr>
        <p:spPr>
          <a:xfrm>
            <a:off x="-234512" y="328834"/>
            <a:ext cx="6817659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609600" algn="dist"/>
            <a:r>
              <a:rPr lang="ja-JP" altLang="en-US" sz="3900" kern="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あかね平成丸ｺﾞｼｯｸ体W8" panose="020F0909000000000000" pitchFamily="49" charset="-128"/>
                <a:ea typeface="HGあかね平成丸ｺﾞｼｯｸ体W8" panose="020F0909000000000000" pitchFamily="49" charset="-128"/>
                <a:cs typeface="Times New Roman" panose="02020603050405020304" pitchFamily="18" charset="0"/>
              </a:rPr>
              <a:t>生前贈与で相続対策を</a:t>
            </a:r>
            <a:endParaRPr lang="ja-JP" altLang="ja-JP" sz="3900" kern="1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あかね平成丸ｺﾞｼｯｸ体W8" panose="020F0909000000000000" pitchFamily="49" charset="-128"/>
              <a:ea typeface="HGあかね平成丸ｺﾞｼｯｸ体W8" panose="020F0909000000000000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C8860D3F-4F7C-72B8-7B31-9168D2C9D5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337" y="8171083"/>
            <a:ext cx="1656563" cy="1465986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D026D640-193B-B35D-DC8C-FDD95657D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101" y="7926854"/>
            <a:ext cx="535199" cy="535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790920EE-FD5A-0380-6BFA-07211834CF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308904" y="8176345"/>
            <a:ext cx="466234" cy="466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C688F2F7-5156-E00E-0EFA-7673D8A03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08945" y="9071848"/>
            <a:ext cx="466233" cy="466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669D2F6D-7701-54E0-3595-DA27653A16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30" r="16415"/>
          <a:stretch/>
        </p:blipFill>
        <p:spPr bwMode="auto">
          <a:xfrm>
            <a:off x="5136743" y="8154303"/>
            <a:ext cx="971062" cy="1437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B33F6DC1-DD74-EC9B-4B5A-B7BE3C82D2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03" r="19977"/>
          <a:stretch/>
        </p:blipFill>
        <p:spPr bwMode="auto">
          <a:xfrm flipH="1">
            <a:off x="4441202" y="8462053"/>
            <a:ext cx="677460" cy="1097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9F625D12-A922-8FFC-67A9-8AA19F056A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30" r="16415"/>
          <a:stretch/>
        </p:blipFill>
        <p:spPr bwMode="auto">
          <a:xfrm>
            <a:off x="958195" y="8293217"/>
            <a:ext cx="888448" cy="1315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7789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木製の看板の水彩イラスト">
            <a:extLst>
              <a:ext uri="{FF2B5EF4-FFF2-40B4-BE49-F238E27FC236}">
                <a16:creationId xmlns:a16="http://schemas.microsoft.com/office/drawing/2014/main" id="{22F15877-8B27-C224-2AF1-390D046D0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982" y="250539"/>
            <a:ext cx="3116857" cy="767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A5CFB63-07C3-497E-1D96-96849A344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220" y="1144394"/>
            <a:ext cx="6251332" cy="9451270"/>
          </a:xfrm>
        </p:spPr>
        <p:txBody>
          <a:bodyPr>
            <a:normAutofit fontScale="25000" lnSpcReduction="20000"/>
          </a:bodyPr>
          <a:lstStyle/>
          <a:p>
            <a:pPr marL="3600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ja-JP" altLang="en-US" sz="80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 〇表面の </a:t>
            </a:r>
            <a:r>
              <a:rPr lang="en-US" altLang="ja-JP" sz="80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1</a:t>
            </a:r>
            <a:r>
              <a:rPr lang="ja-JP" altLang="en-US" sz="80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）</a:t>
            </a:r>
            <a:r>
              <a:rPr lang="en-US" altLang="ja-JP" sz="80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2</a:t>
            </a:r>
            <a:r>
              <a:rPr lang="ja-JP" altLang="en-US" sz="80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）</a:t>
            </a:r>
            <a:r>
              <a:rPr lang="en-US" altLang="ja-JP" sz="80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3</a:t>
            </a:r>
            <a:r>
              <a:rPr lang="ja-JP" altLang="en-US" sz="80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）ともに例外はあります。</a:t>
            </a:r>
          </a:p>
          <a:p>
            <a:pPr marL="3600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ja-JP" altLang="en-US" sz="80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   例えば相続により財産を取得した人については</a:t>
            </a:r>
            <a:endParaRPr lang="en-US" altLang="ja-JP" sz="8000" kern="100" dirty="0">
              <a:latin typeface="富士ポップ" panose="040F0709000000000000" pitchFamily="49" charset="-128"/>
              <a:ea typeface="富士ポップ" panose="040F0709000000000000" pitchFamily="49" charset="-128"/>
              <a:cs typeface="Times New Roman" panose="02020603050405020304" pitchFamily="18" charset="0"/>
            </a:endParaRPr>
          </a:p>
          <a:p>
            <a:pPr marL="3600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ja-JP" altLang="en-US" sz="80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　 相続の３年前贈与の相続財産への加算などです。</a:t>
            </a:r>
            <a:endParaRPr lang="en-US" altLang="ja-JP" sz="8000" kern="100" dirty="0">
              <a:effectLst/>
              <a:latin typeface="富士ポップ" panose="040F0709000000000000" pitchFamily="49" charset="-128"/>
              <a:ea typeface="富士ポップ" panose="040F0709000000000000" pitchFamily="49" charset="-128"/>
              <a:cs typeface="Times New Roman" panose="02020603050405020304" pitchFamily="18" charset="0"/>
            </a:endParaRPr>
          </a:p>
          <a:p>
            <a:pPr marL="3600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ja-JP" altLang="en-US" sz="8000" kern="100" dirty="0">
                <a:solidFill>
                  <a:srgbClr val="FF0000"/>
                </a:solidFill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   </a:t>
            </a:r>
            <a:r>
              <a:rPr lang="en-US" altLang="ja-JP" sz="8000" kern="100" dirty="0">
                <a:solidFill>
                  <a:srgbClr val="FF0000"/>
                </a:solidFill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※2024</a:t>
            </a:r>
            <a:r>
              <a:rPr lang="ja-JP" altLang="en-US" sz="8000" kern="100" dirty="0">
                <a:solidFill>
                  <a:srgbClr val="FF0000"/>
                </a:solidFill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年１月</a:t>
            </a:r>
            <a:r>
              <a:rPr lang="en-US" altLang="ja-JP" sz="8000" kern="100" dirty="0">
                <a:solidFill>
                  <a:srgbClr val="FF0000"/>
                </a:solidFill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1</a:t>
            </a:r>
            <a:r>
              <a:rPr lang="ja-JP" altLang="en-US" sz="8000" kern="100" dirty="0">
                <a:solidFill>
                  <a:srgbClr val="FF0000"/>
                </a:solidFill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日以後は７年前までさかのぼる</a:t>
            </a:r>
            <a:endParaRPr lang="en-US" altLang="ja-JP" sz="8000" kern="100" dirty="0">
              <a:solidFill>
                <a:srgbClr val="FF0000"/>
              </a:solidFill>
              <a:effectLst/>
              <a:latin typeface="富士ポップ" panose="040F0709000000000000" pitchFamily="49" charset="-128"/>
              <a:ea typeface="富士ポップ" panose="040F0709000000000000" pitchFamily="49" charset="-128"/>
              <a:cs typeface="Times New Roman" panose="02020603050405020304" pitchFamily="18" charset="0"/>
            </a:endParaRPr>
          </a:p>
          <a:p>
            <a:pPr marL="3600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altLang="ja-JP" sz="8000" kern="100" dirty="0">
                <a:solidFill>
                  <a:srgbClr val="FF0000"/>
                </a:solidFill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   </a:t>
            </a:r>
            <a:r>
              <a:rPr lang="ja-JP" altLang="en-US" sz="8000" kern="100" dirty="0">
                <a:solidFill>
                  <a:srgbClr val="FF0000"/>
                </a:solidFill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よ</a:t>
            </a:r>
            <a:r>
              <a:rPr lang="ja-JP" altLang="en-US" sz="8000" kern="100" dirty="0">
                <a:solidFill>
                  <a:srgbClr val="FF0000"/>
                </a:solidFill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う</a:t>
            </a:r>
            <a:r>
              <a:rPr lang="ja-JP" altLang="en-US" sz="8000" kern="100" dirty="0">
                <a:solidFill>
                  <a:srgbClr val="FF0000"/>
                </a:solidFill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に変更される予定です。　</a:t>
            </a:r>
            <a:endParaRPr lang="en-US" altLang="ja-JP" sz="8000" kern="100" dirty="0">
              <a:solidFill>
                <a:srgbClr val="FF0000"/>
              </a:solidFill>
              <a:effectLst/>
              <a:latin typeface="富士ポップ" panose="040F0709000000000000" pitchFamily="49" charset="-128"/>
              <a:ea typeface="富士ポップ" panose="040F0709000000000000" pitchFamily="49" charset="-128"/>
              <a:cs typeface="Times New Roman" panose="02020603050405020304" pitchFamily="18" charset="0"/>
            </a:endParaRPr>
          </a:p>
          <a:p>
            <a:pPr marL="36000" indent="0">
              <a:lnSpc>
                <a:spcPct val="120000"/>
              </a:lnSpc>
              <a:spcBef>
                <a:spcPts val="0"/>
              </a:spcBef>
              <a:buNone/>
            </a:pPr>
            <a:endParaRPr lang="ja-JP" altLang="en-US" sz="8000" kern="100" dirty="0">
              <a:solidFill>
                <a:srgbClr val="FF0000"/>
              </a:solidFill>
              <a:effectLst/>
              <a:latin typeface="富士ポップ" panose="040F0709000000000000" pitchFamily="49" charset="-128"/>
              <a:ea typeface="富士ポップ" panose="040F0709000000000000" pitchFamily="49" charset="-128"/>
              <a:cs typeface="Times New Roman" panose="02020603050405020304" pitchFamily="18" charset="0"/>
            </a:endParaRPr>
          </a:p>
          <a:p>
            <a:pPr marL="3600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altLang="ja-JP" sz="80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 </a:t>
            </a:r>
            <a:r>
              <a:rPr lang="ja-JP" altLang="ja-JP" sz="80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〇乳幼児に対する贈与は民法上無効と</a:t>
            </a:r>
            <a:r>
              <a:rPr lang="ja-JP" altLang="en-US" sz="8000" kern="100" dirty="0"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される</a:t>
            </a:r>
            <a:endParaRPr lang="en-US" altLang="ja-JP" sz="8000" kern="100" dirty="0">
              <a:latin typeface="富士ポップ" panose="040F0709000000000000" pitchFamily="49" charset="-128"/>
              <a:ea typeface="富士ポップ" panose="040F0709000000000000" pitchFamily="49" charset="-128"/>
              <a:cs typeface="Times New Roman" panose="02020603050405020304" pitchFamily="18" charset="0"/>
            </a:endParaRPr>
          </a:p>
          <a:p>
            <a:pPr marL="3600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ja-JP" altLang="en-US" sz="80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　</a:t>
            </a:r>
            <a:r>
              <a:rPr lang="ja-JP" altLang="en-US" sz="8000" kern="100" dirty="0"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 </a:t>
            </a:r>
            <a:r>
              <a:rPr lang="ja-JP" altLang="ja-JP" sz="80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場合がありますので、契約書をしっかり利用</a:t>
            </a:r>
            <a:endParaRPr lang="en-US" altLang="ja-JP" sz="8000" kern="100" dirty="0">
              <a:effectLst/>
              <a:latin typeface="富士ポップ" panose="040F0709000000000000" pitchFamily="49" charset="-128"/>
              <a:ea typeface="富士ポップ" panose="040F0709000000000000" pitchFamily="49" charset="-128"/>
              <a:cs typeface="Times New Roman" panose="02020603050405020304" pitchFamily="18" charset="0"/>
            </a:endParaRPr>
          </a:p>
          <a:p>
            <a:pPr marL="34925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8000" kern="100" dirty="0"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   </a:t>
            </a:r>
            <a:r>
              <a:rPr lang="ja-JP" altLang="ja-JP" sz="80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しましょう。</a:t>
            </a:r>
            <a:br>
              <a:rPr lang="en-US" altLang="ja-JP" sz="80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</a:br>
            <a:endParaRPr lang="ja-JP" altLang="ja-JP" sz="8000" kern="100" dirty="0">
              <a:effectLst/>
              <a:latin typeface="富士ポップ" panose="040F0709000000000000" pitchFamily="49" charset="-128"/>
              <a:ea typeface="富士ポップ" panose="040F0709000000000000" pitchFamily="49" charset="-128"/>
              <a:cs typeface="Times New Roman" panose="02020603050405020304" pitchFamily="18" charset="0"/>
            </a:endParaRPr>
          </a:p>
          <a:p>
            <a:pPr marL="3600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altLang="ja-JP" sz="80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 </a:t>
            </a:r>
            <a:r>
              <a:rPr lang="ja-JP" altLang="ja-JP" sz="80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〇連年贈与（毎年連続して同じ人に贈与する</a:t>
            </a:r>
            <a:endParaRPr lang="en-US" altLang="ja-JP" sz="8000" kern="100" dirty="0">
              <a:effectLst/>
              <a:latin typeface="富士ポップ" panose="040F0709000000000000" pitchFamily="49" charset="-128"/>
              <a:ea typeface="富士ポップ" panose="040F0709000000000000" pitchFamily="49" charset="-128"/>
              <a:cs typeface="Times New Roman" panose="02020603050405020304" pitchFamily="18" charset="0"/>
            </a:endParaRPr>
          </a:p>
          <a:p>
            <a:pPr marL="36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8000" kern="100" dirty="0"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   </a:t>
            </a:r>
            <a:r>
              <a:rPr lang="ja-JP" altLang="ja-JP" sz="80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こと）</a:t>
            </a:r>
            <a:r>
              <a:rPr lang="ja-JP" altLang="en-US" sz="80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は、</a:t>
            </a:r>
            <a:r>
              <a:rPr lang="ja-JP" altLang="ja-JP" sz="80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キチンとすれば無効に</a:t>
            </a:r>
            <a:r>
              <a:rPr lang="ja-JP" altLang="en-US" sz="80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なり</a:t>
            </a:r>
            <a:r>
              <a:rPr lang="ja-JP" altLang="ja-JP" sz="80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ません。</a:t>
            </a:r>
            <a:br>
              <a:rPr lang="en-US" altLang="ja-JP" sz="80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</a:br>
            <a:endParaRPr lang="en-US" altLang="ja-JP" sz="8000" kern="100" dirty="0">
              <a:effectLst/>
              <a:latin typeface="富士ポップ" panose="040F0709000000000000" pitchFamily="49" charset="-128"/>
              <a:ea typeface="富士ポップ" panose="040F0709000000000000" pitchFamily="49" charset="-128"/>
              <a:cs typeface="Times New Roman" panose="02020603050405020304" pitchFamily="18" charset="0"/>
            </a:endParaRPr>
          </a:p>
          <a:p>
            <a:pPr marL="36000" indent="0">
              <a:lnSpc>
                <a:spcPct val="120000"/>
              </a:lnSpc>
              <a:spcBef>
                <a:spcPts val="600"/>
              </a:spcBef>
              <a:buNone/>
              <a:tabLst>
                <a:tab pos="266700" algn="l"/>
              </a:tabLst>
            </a:pPr>
            <a:r>
              <a:rPr lang="en-US" altLang="ja-JP" sz="8000" kern="100" dirty="0"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 </a:t>
            </a:r>
            <a:r>
              <a:rPr lang="ja-JP" altLang="ja-JP" sz="80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〇贈与が有効か無効かは、贈与税の申告とは</a:t>
            </a:r>
            <a:endParaRPr lang="en-US" altLang="ja-JP" sz="8000" kern="100" dirty="0">
              <a:effectLst/>
              <a:latin typeface="富士ポップ" panose="040F0709000000000000" pitchFamily="49" charset="-128"/>
              <a:ea typeface="富士ポップ" panose="040F0709000000000000" pitchFamily="49" charset="-128"/>
              <a:cs typeface="Times New Roman" panose="02020603050405020304" pitchFamily="18" charset="0"/>
            </a:endParaRPr>
          </a:p>
          <a:p>
            <a:pPr marL="3600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altLang="ja-JP" sz="8000" kern="100" dirty="0"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   </a:t>
            </a:r>
            <a:r>
              <a:rPr lang="ja-JP" altLang="ja-JP" sz="80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無関係です。</a:t>
            </a:r>
            <a:endParaRPr lang="en-US" altLang="ja-JP" sz="8000" kern="100" dirty="0">
              <a:latin typeface="富士ポップ" panose="040F0709000000000000" pitchFamily="49" charset="-128"/>
              <a:ea typeface="富士ポップ" panose="040F0709000000000000" pitchFamily="49" charset="-128"/>
              <a:cs typeface="Times New Roman" panose="02020603050405020304" pitchFamily="18" charset="0"/>
            </a:endParaRPr>
          </a:p>
          <a:p>
            <a:pPr marL="3600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sz="8000" kern="100" dirty="0">
              <a:latin typeface="富士ポップ" panose="040F0709000000000000" pitchFamily="49" charset="-128"/>
              <a:ea typeface="富士ポップ" panose="040F0709000000000000" pitchFamily="49" charset="-128"/>
              <a:cs typeface="Times New Roman" panose="02020603050405020304" pitchFamily="18" charset="0"/>
            </a:endParaRPr>
          </a:p>
          <a:p>
            <a:pPr marL="36000" indent="0">
              <a:lnSpc>
                <a:spcPct val="120000"/>
              </a:lnSpc>
              <a:spcBef>
                <a:spcPts val="600"/>
              </a:spcBef>
              <a:buNone/>
              <a:tabLst>
                <a:tab pos="266700" algn="l"/>
              </a:tabLst>
            </a:pPr>
            <a:r>
              <a:rPr lang="ja-JP" altLang="en-US" sz="8000" kern="100" dirty="0"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 〇子供や孫名義の通帳をこっそり作って、</a:t>
            </a:r>
            <a:endParaRPr lang="en-US" altLang="ja-JP" sz="8000" kern="100" dirty="0">
              <a:latin typeface="富士ポップ" panose="040F0709000000000000" pitchFamily="49" charset="-128"/>
              <a:ea typeface="富士ポップ" panose="040F0709000000000000" pitchFamily="49" charset="-128"/>
              <a:cs typeface="Times New Roman" panose="02020603050405020304" pitchFamily="18" charset="0"/>
            </a:endParaRPr>
          </a:p>
          <a:p>
            <a:pPr marL="36000" indent="0">
              <a:lnSpc>
                <a:spcPct val="120000"/>
              </a:lnSpc>
              <a:spcBef>
                <a:spcPts val="600"/>
              </a:spcBef>
              <a:buNone/>
              <a:tabLst>
                <a:tab pos="355600" algn="l"/>
              </a:tabLst>
            </a:pPr>
            <a:r>
              <a:rPr lang="ja-JP" altLang="en-US" sz="8000" kern="100" dirty="0"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   そこに</a:t>
            </a:r>
            <a:r>
              <a:rPr lang="en-US" altLang="ja-JP" sz="8000" kern="100" dirty="0"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110</a:t>
            </a:r>
            <a:r>
              <a:rPr lang="ja-JP" altLang="en-US" sz="8000" kern="100" dirty="0"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万円ずつお金を預け入れるという</a:t>
            </a:r>
            <a:endParaRPr lang="en-US" altLang="ja-JP" sz="8000" kern="100" dirty="0">
              <a:latin typeface="富士ポップ" panose="040F0709000000000000" pitchFamily="49" charset="-128"/>
              <a:ea typeface="富士ポップ" panose="040F0709000000000000" pitchFamily="49" charset="-128"/>
              <a:cs typeface="Times New Roman" panose="02020603050405020304" pitchFamily="18" charset="0"/>
            </a:endParaRPr>
          </a:p>
          <a:p>
            <a:pPr marL="36000" indent="0">
              <a:lnSpc>
                <a:spcPct val="120000"/>
              </a:lnSpc>
              <a:spcBef>
                <a:spcPts val="600"/>
              </a:spcBef>
              <a:buNone/>
              <a:tabLst>
                <a:tab pos="177800" algn="l"/>
              </a:tabLst>
            </a:pPr>
            <a:r>
              <a:rPr lang="en-US" altLang="ja-JP" sz="8000" kern="100" dirty="0"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   </a:t>
            </a:r>
            <a:r>
              <a:rPr lang="ja-JP" altLang="en-US" sz="8000" kern="100" dirty="0"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贈与は無効になる可能性が高いです。</a:t>
            </a:r>
            <a:endParaRPr lang="en-US" altLang="ja-JP" sz="8000" kern="100" dirty="0">
              <a:latin typeface="富士ポップ" panose="040F0709000000000000" pitchFamily="49" charset="-128"/>
              <a:ea typeface="富士ポップ" panose="040F0709000000000000" pitchFamily="49" charset="-128"/>
              <a:cs typeface="Times New Roman" panose="02020603050405020304" pitchFamily="18" charset="0"/>
            </a:endParaRPr>
          </a:p>
          <a:p>
            <a:pPr marL="3600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sz="8000" kern="100" dirty="0">
              <a:latin typeface="富士ポップ" panose="040F0709000000000000" pitchFamily="49" charset="-128"/>
              <a:ea typeface="富士ポップ" panose="040F0709000000000000" pitchFamily="49" charset="-128"/>
              <a:cs typeface="Times New Roman" panose="02020603050405020304" pitchFamily="18" charset="0"/>
            </a:endParaRPr>
          </a:p>
          <a:p>
            <a:pPr marL="36000" indent="0">
              <a:lnSpc>
                <a:spcPct val="120000"/>
              </a:lnSpc>
              <a:spcBef>
                <a:spcPts val="600"/>
              </a:spcBef>
              <a:buNone/>
              <a:tabLst>
                <a:tab pos="266700" algn="l"/>
              </a:tabLst>
            </a:pPr>
            <a:r>
              <a:rPr lang="en-US" altLang="ja-JP" sz="80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 </a:t>
            </a:r>
            <a:r>
              <a:rPr lang="ja-JP" altLang="ja-JP" sz="80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〇</a:t>
            </a:r>
            <a:r>
              <a:rPr lang="ja-JP" altLang="en-US" sz="80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贈与税の非課税金額</a:t>
            </a:r>
            <a:r>
              <a:rPr lang="en-US" altLang="ja-JP" sz="80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110</a:t>
            </a:r>
            <a:r>
              <a:rPr lang="ja-JP" altLang="en-US" sz="80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万円とは別に</a:t>
            </a:r>
          </a:p>
          <a:p>
            <a:pPr marL="36000" indent="0">
              <a:lnSpc>
                <a:spcPct val="120000"/>
              </a:lnSpc>
              <a:spcBef>
                <a:spcPts val="600"/>
              </a:spcBef>
              <a:buNone/>
              <a:tabLst>
                <a:tab pos="266700" algn="l"/>
              </a:tabLst>
            </a:pPr>
            <a:r>
              <a:rPr lang="ja-JP" altLang="en-US" sz="80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　 生活費・学費などを渡すことは贈与税の対象</a:t>
            </a:r>
            <a:endParaRPr lang="en-US" altLang="ja-JP" sz="8000" kern="100" dirty="0">
              <a:effectLst/>
              <a:latin typeface="富士ポップ" panose="040F0709000000000000" pitchFamily="49" charset="-128"/>
              <a:ea typeface="富士ポップ" panose="040F0709000000000000" pitchFamily="49" charset="-128"/>
              <a:cs typeface="Times New Roman" panose="02020603050405020304" pitchFamily="18" charset="0"/>
            </a:endParaRPr>
          </a:p>
          <a:p>
            <a:pPr marL="36000" indent="0">
              <a:lnSpc>
                <a:spcPct val="120000"/>
              </a:lnSpc>
              <a:spcBef>
                <a:spcPts val="600"/>
              </a:spcBef>
              <a:buNone/>
              <a:tabLst>
                <a:tab pos="266700" algn="l"/>
              </a:tabLst>
            </a:pPr>
            <a:r>
              <a:rPr lang="en-US" altLang="ja-JP" sz="8000" kern="100" dirty="0"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   </a:t>
            </a:r>
            <a:r>
              <a:rPr lang="ja-JP" altLang="en-US" sz="80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では</a:t>
            </a:r>
            <a:r>
              <a:rPr lang="ja-JP" altLang="en-US" sz="8000" kern="100" dirty="0"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ありません</a:t>
            </a:r>
            <a:r>
              <a:rPr lang="ja-JP" altLang="en-US" sz="8000" kern="100" dirty="0">
                <a:effectLst/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。</a:t>
            </a:r>
            <a:endParaRPr lang="en-US" altLang="ja-JP" sz="8000" kern="100" dirty="0">
              <a:effectLst/>
              <a:latin typeface="富士ポップ" panose="040F0709000000000000" pitchFamily="49" charset="-128"/>
              <a:ea typeface="富士ポップ" panose="040F0709000000000000" pitchFamily="49" charset="-128"/>
              <a:cs typeface="Times New Roman" panose="02020603050405020304" pitchFamily="18" charset="0"/>
            </a:endParaRPr>
          </a:p>
          <a:p>
            <a:pPr marL="45085" indent="0">
              <a:lnSpc>
                <a:spcPct val="120000"/>
              </a:lnSpc>
              <a:spcBef>
                <a:spcPts val="600"/>
              </a:spcBef>
              <a:buNone/>
              <a:tabLst>
                <a:tab pos="266700" algn="l"/>
              </a:tabLst>
            </a:pPr>
            <a:endParaRPr lang="en-US" altLang="ja-JP" sz="8000" kern="100" dirty="0">
              <a:latin typeface="富士ポップ" panose="040F0709000000000000" pitchFamily="49" charset="-128"/>
              <a:ea typeface="富士ポップ" panose="040F0709000000000000" pitchFamily="49" charset="-128"/>
              <a:cs typeface="Times New Roman" panose="02020603050405020304" pitchFamily="18" charset="0"/>
            </a:endParaRPr>
          </a:p>
          <a:p>
            <a:pPr marL="45085" indent="0">
              <a:lnSpc>
                <a:spcPct val="120000"/>
              </a:lnSpc>
              <a:spcBef>
                <a:spcPts val="600"/>
              </a:spcBef>
              <a:buNone/>
              <a:tabLst>
                <a:tab pos="266700" algn="l"/>
              </a:tabLst>
            </a:pPr>
            <a:endParaRPr lang="ja-JP" altLang="en-US" sz="8000" kern="100" dirty="0">
              <a:effectLst/>
              <a:latin typeface="富士ポップ" panose="040F0709000000000000" pitchFamily="49" charset="-128"/>
              <a:ea typeface="富士ポップ" panose="040F0709000000000000" pitchFamily="49" charset="-128"/>
              <a:cs typeface="Times New Roman" panose="02020603050405020304" pitchFamily="18" charset="0"/>
            </a:endParaRPr>
          </a:p>
          <a:p>
            <a:pPr>
              <a:tabLst>
                <a:tab pos="266700" algn="l"/>
              </a:tabLst>
            </a:pPr>
            <a:r>
              <a:rPr kumimoji="1" lang="ja-JP" altLang="en-US" dirty="0"/>
              <a:t> </a:t>
            </a:r>
          </a:p>
        </p:txBody>
      </p:sp>
      <p:sp>
        <p:nvSpPr>
          <p:cNvPr id="3" name="タイトル 1">
            <a:extLst>
              <a:ext uri="{FF2B5EF4-FFF2-40B4-BE49-F238E27FC236}">
                <a16:creationId xmlns:a16="http://schemas.microsoft.com/office/drawing/2014/main" id="{2C276E7F-7F79-1279-40BE-C75F670BF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054" y="433507"/>
            <a:ext cx="2675968" cy="556241"/>
          </a:xfrm>
        </p:spPr>
        <p:txBody>
          <a:bodyPr>
            <a:normAutofit/>
          </a:bodyPr>
          <a:lstStyle/>
          <a:p>
            <a:r>
              <a:rPr lang="ja-JP" altLang="ja-JP" sz="3200" b="1" kern="100" dirty="0">
                <a:latin typeface="富士ポップ" panose="040F0709000000000000" pitchFamily="49" charset="-128"/>
                <a:ea typeface="富士ポップ" panose="040F0709000000000000" pitchFamily="49" charset="-128"/>
                <a:cs typeface="Times New Roman" panose="02020603050405020304" pitchFamily="18" charset="0"/>
              </a:rPr>
              <a:t>注意事項</a:t>
            </a:r>
            <a:endParaRPr kumimoji="1" lang="ja-JP" altLang="en-US" sz="3200" dirty="0">
              <a:latin typeface="富士ポップ" panose="040F0709000000000000" pitchFamily="49" charset="-128"/>
              <a:ea typeface="富士ポップ" panose="040F0709000000000000" pitchFamily="49" charset="-128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D9B3A34D-7BF3-C0EE-D25E-F3935C8A7A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41" t="47660" r="2824" b="47286"/>
          <a:stretch/>
        </p:blipFill>
        <p:spPr bwMode="auto">
          <a:xfrm rot="16200000" flipV="1">
            <a:off x="-5335500" y="5177017"/>
            <a:ext cx="10968457" cy="354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00B76D-0042-C68B-1E8A-7351BA0FF7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41" t="47660" r="2824" b="47286"/>
          <a:stretch/>
        </p:blipFill>
        <p:spPr bwMode="auto">
          <a:xfrm flipV="1">
            <a:off x="-493986" y="-28571"/>
            <a:ext cx="7588469" cy="307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5261E978-EFD3-3FD5-AA40-D6C8D1E485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41" t="47660" r="2824" b="47286"/>
          <a:stretch/>
        </p:blipFill>
        <p:spPr bwMode="auto">
          <a:xfrm flipV="1">
            <a:off x="-497287" y="9678887"/>
            <a:ext cx="7588469" cy="245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>
            <a:extLst>
              <a:ext uri="{FF2B5EF4-FFF2-40B4-BE49-F238E27FC236}">
                <a16:creationId xmlns:a16="http://schemas.microsoft.com/office/drawing/2014/main" id="{604D8B50-84EC-D43D-5589-CCAD112979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41" t="47660" r="2824" b="47286"/>
          <a:stretch/>
        </p:blipFill>
        <p:spPr bwMode="auto">
          <a:xfrm rot="16200000" flipV="1">
            <a:off x="1279069" y="5322456"/>
            <a:ext cx="10968457" cy="354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43B8CB00-2389-FFB6-DACC-37EDB6D703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304" y="-28571"/>
            <a:ext cx="2315990" cy="1268513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F9B4F80-E83F-E354-AB51-3E7B51679A8A}"/>
              </a:ext>
            </a:extLst>
          </p:cNvPr>
          <p:cNvSpPr txBox="1"/>
          <p:nvPr/>
        </p:nvSpPr>
        <p:spPr>
          <a:xfrm>
            <a:off x="4938913" y="9373474"/>
            <a:ext cx="24525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うえだなおき事務所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7949435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1201</TotalTime>
  <Words>374</Words>
  <Application>Microsoft Office PowerPoint</Application>
  <PresentationFormat>A4 210 x 297 mm</PresentationFormat>
  <Paragraphs>28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HGあかね平成丸ｺﾞｼｯｸ体W8</vt:lpstr>
      <vt:lpstr>富士ポップ</vt:lpstr>
      <vt:lpstr>Arial</vt:lpstr>
      <vt:lpstr>Calibri</vt:lpstr>
      <vt:lpstr>Calibri Light</vt:lpstr>
      <vt:lpstr>Office テーマ</vt:lpstr>
      <vt:lpstr>自分の意志で自分の財産を分配して   おくこと（生前贈与）により、多くの   問題を解決することができます。  1) 相続税の軽減 　 相続税が課税される場合には、生前    贈与により税額の軽減を図ることが    できます。  2) 遺産分割問題の解消    相続による遺産分割には生前に贈与    された財産は対象となりませんから、    分割で悩むことがありません。  3) 贈与は時期と相手が自由に選べる    ｢いつ｣｢誰に｣を自由に選べるので、    相続のように思わぬ結果になること    がありません。  ※ウラ面に注意事項などの記載があります。  </vt:lpstr>
      <vt:lpstr>注意事項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自分の意志で自分の財産を配分しておくことにより、多くの問題を円満に解決することができます。  ①相続税の軽減 相続税が課税される場合には、生前贈与により税額の軽減が図れます。  ②遺産分割問題の解消 相続による遺産分割には生全に　　　　　贈与された財産は対象となりませんから、分割で悩むことがありません。  ※ウラ面に注意事項などの記載が　　　あります。 </dc:title>
  <dc:creator>高木春菜</dc:creator>
  <cp:lastModifiedBy>高木春菜</cp:lastModifiedBy>
  <cp:revision>39</cp:revision>
  <cp:lastPrinted>2022-11-23T08:23:19Z</cp:lastPrinted>
  <dcterms:created xsi:type="dcterms:W3CDTF">2022-11-01T03:37:26Z</dcterms:created>
  <dcterms:modified xsi:type="dcterms:W3CDTF">2022-12-13T00:45:57Z</dcterms:modified>
</cp:coreProperties>
</file>